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9" r:id="rId2"/>
    <p:sldMasterId id="2147483715" r:id="rId3"/>
  </p:sldMasterIdLst>
  <p:notesMasterIdLst>
    <p:notesMasterId r:id="rId8"/>
  </p:notesMasterIdLst>
  <p:handoutMasterIdLst>
    <p:handoutMasterId r:id="rId9"/>
  </p:handoutMasterIdLst>
  <p:sldIdLst>
    <p:sldId id="278" r:id="rId4"/>
    <p:sldId id="696" r:id="rId5"/>
    <p:sldId id="695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E38"/>
    <a:srgbClr val="7670B4"/>
    <a:srgbClr val="C86754"/>
    <a:srgbClr val="065280"/>
    <a:srgbClr val="FFFFFF"/>
    <a:srgbClr val="000000"/>
    <a:srgbClr val="C2DD75"/>
    <a:srgbClr val="D79183"/>
    <a:srgbClr val="279EBE"/>
    <a:srgbClr val="A19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04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37E5D0D-EEF9-40AF-B9E3-E1BB76DE6A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3940BB-E1BA-4D5F-89E4-BB5F5993A5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B8C3B-144E-4D78-82AD-E3353688D802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213EC8-615B-477F-ACB5-50F3A1BD18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FB598F-2DCF-48E3-908E-6BF73C0F17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B1E1C-1DC5-42F7-A912-13B3C5E215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0266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254A3-5C6B-4961-88CE-95F84F047291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28223-62CE-46AB-BA2A-E5BE8004C1D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706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16993-9EC7-48A9-B0A4-49F41BEBB0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6055F6-273C-4546-A79A-9B9016624F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7675" y="1104900"/>
            <a:ext cx="11322050" cy="2324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Body text. Click to add body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8111F5-E6D9-489F-ABF3-D108D94466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7119" y="3762836"/>
            <a:ext cx="11322050" cy="2324101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23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14D4438-56BE-4F9A-9C7C-A55FEBC980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6545" y="1238250"/>
            <a:ext cx="11322624" cy="4848687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763389E-133A-443D-A408-803B64002D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579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D8E0FAD-B071-4859-8451-B4E7A7EB1D0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7101" y="3533775"/>
            <a:ext cx="11322624" cy="2682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AD94176-C28D-4C54-886E-1E6EAFC3D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6545" y="1238250"/>
            <a:ext cx="11322624" cy="2009775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FB97797-4553-42F3-9DA4-246F7A9D1E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571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ullets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A25B6D-599D-4B63-8ED1-A6E48C0183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130" y="1293147"/>
            <a:ext cx="5648870" cy="4848687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200150" indent="-28575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25BB39A-607E-46BC-BFCA-71E3F459F3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27799" y="1293148"/>
            <a:ext cx="5241954" cy="4848687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257300" indent="-3429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B9A7D30-E62E-47F0-A99B-1339719E70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5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145338-5195-496B-A77A-AF0752233911}"/>
              </a:ext>
            </a:extLst>
          </p:cNvPr>
          <p:cNvSpPr/>
          <p:nvPr userDrawn="1"/>
        </p:nvSpPr>
        <p:spPr>
          <a:xfrm>
            <a:off x="0" y="5588000"/>
            <a:ext cx="12192000" cy="596900"/>
          </a:xfrm>
          <a:prstGeom prst="rect">
            <a:avLst/>
          </a:prstGeom>
          <a:solidFill>
            <a:srgbClr val="A6C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latin typeface="Roboto"/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0EDFE3-4621-4A33-AEF5-75FA333A02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10424" y="1195208"/>
            <a:ext cx="4559329" cy="40911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42E4336-4E98-4C84-A2F2-19970D187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5750" y="5697538"/>
            <a:ext cx="11483975" cy="395287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400" b="1" kern="1200" dirty="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FontTx/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FontTx/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FontTx/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FontTx/>
              <a:buNone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PRODUCT HIGHLIGHT TO GO HERE!!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90DB241D-D829-4FEF-A06E-EAEDE3ADB1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129" y="1195209"/>
            <a:ext cx="6341019" cy="4091166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0D333E1-B807-4699-A7E1-DC68789BB4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228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duct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0EDFE3-4621-4A33-AEF5-75FA333A027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10424" y="1195208"/>
            <a:ext cx="4559329" cy="49484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IN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90DB241D-D829-4FEF-A06E-EAEDE3ADB1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7129" y="1195209"/>
            <a:ext cx="6341019" cy="4948416"/>
          </a:xfrm>
          <a:prstGeom prst="rect">
            <a:avLst/>
          </a:prstGeom>
        </p:spPr>
        <p:txBody>
          <a:bodyPr/>
          <a:lstStyle>
            <a:lvl1pPr>
              <a:buClr>
                <a:srgbClr val="7670B3"/>
              </a:buClr>
              <a:buSzPct val="100000"/>
              <a:defRPr lang="en-US" sz="18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685800" indent="-228600">
              <a:buClr>
                <a:srgbClr val="7670B3"/>
              </a:buClr>
              <a:buSzPct val="100000"/>
              <a:buFont typeface="Wingdings" panose="05000000000000000000" pitchFamily="2" charset="2"/>
              <a:buChar char="§"/>
              <a:defRPr lang="en-US" sz="16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143000" indent="-228600">
              <a:buClr>
                <a:srgbClr val="7670B3"/>
              </a:buClr>
              <a:buSzPct val="80000"/>
              <a:buFont typeface="Courier New" panose="02070309020205020404" pitchFamily="49" charset="0"/>
              <a:buChar char="o"/>
              <a:defRPr lang="en-US" sz="140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00000"/>
              <a:defRPr sz="1200" baseline="0"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00000"/>
              <a:defRPr sz="1000" baseline="0"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DE7291A-DB53-4F26-B281-FBFD8C9A61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499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A641A09-8BA2-44E1-8EED-117FB88C6AFB}"/>
              </a:ext>
            </a:extLst>
          </p:cNvPr>
          <p:cNvSpPr/>
          <p:nvPr userDrawn="1"/>
        </p:nvSpPr>
        <p:spPr>
          <a:xfrm>
            <a:off x="475302" y="1147681"/>
            <a:ext cx="560657" cy="526679"/>
          </a:xfrm>
          <a:prstGeom prst="rect">
            <a:avLst/>
          </a:pr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9B0DF39-C8BF-4ECC-AC4B-2550F31E40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4113" y="1148377"/>
            <a:ext cx="2787039" cy="322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000" b="1" kern="0" dirty="0" smtClean="0">
                <a:solidFill>
                  <a:srgbClr val="636566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2pPr>
            <a:lvl3pPr marL="9144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3pPr>
            <a:lvl4pPr marL="13716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4pPr>
            <a:lvl5pPr marL="1828800" indent="0">
              <a:buNone/>
              <a:defRPr lang="en-IN" sz="2000" b="1" kern="0" dirty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Sub Heading Title</a:t>
            </a:r>
            <a:endParaRPr lang="en-IN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A34412C2-ED4B-4F74-98AA-542C55DBF0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1589" y="1599440"/>
            <a:ext cx="2799563" cy="192627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 lang="en-US" sz="16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buClr>
                <a:srgbClr val="7670B3"/>
              </a:buClr>
              <a:buSzPct val="150000"/>
              <a:defRPr lang="en-US" sz="16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>
              <a:buClr>
                <a:srgbClr val="7670B3"/>
              </a:buClr>
              <a:buSzPct val="150000"/>
              <a:defRPr lang="en-US" sz="14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50000"/>
              <a:defRPr sz="1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50000"/>
              <a:defRPr sz="1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D246A5-4058-4AE2-8762-95947F55FB63}"/>
              </a:ext>
            </a:extLst>
          </p:cNvPr>
          <p:cNvSpPr/>
          <p:nvPr userDrawn="1"/>
        </p:nvSpPr>
        <p:spPr>
          <a:xfrm>
            <a:off x="4329263" y="1147681"/>
            <a:ext cx="560657" cy="526679"/>
          </a:xfrm>
          <a:prstGeom prst="rect">
            <a:avLst/>
          </a:pr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+mn-lt"/>
            </a:endParaRP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29CA51D5-83CE-4BEA-A8AC-ED14148199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08074" y="1148377"/>
            <a:ext cx="2787039" cy="322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000" b="1" kern="0" dirty="0" smtClean="0">
                <a:solidFill>
                  <a:srgbClr val="636566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2pPr>
            <a:lvl3pPr marL="9144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3pPr>
            <a:lvl4pPr marL="13716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4pPr>
            <a:lvl5pPr marL="1828800" indent="0">
              <a:buNone/>
              <a:defRPr lang="en-IN" sz="2000" b="1" kern="0" dirty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Sub Heading Title</a:t>
            </a:r>
            <a:endParaRPr lang="en-IN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C254C2EF-0861-4590-965B-8116146422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5550" y="1599440"/>
            <a:ext cx="2799563" cy="192627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 lang="en-US"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buClr>
                <a:srgbClr val="7670B3"/>
              </a:buClr>
              <a:buSzPct val="150000"/>
              <a:defRPr lang="en-US" sz="16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>
              <a:buClr>
                <a:srgbClr val="7670B3"/>
              </a:buClr>
              <a:buSzPct val="150000"/>
              <a:defRPr lang="en-US" sz="14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50000"/>
              <a:defRPr sz="1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50000"/>
              <a:defRPr sz="1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764C9C8-7946-4CAD-989C-DB6691F0E8A6}"/>
              </a:ext>
            </a:extLst>
          </p:cNvPr>
          <p:cNvSpPr/>
          <p:nvPr userDrawn="1"/>
        </p:nvSpPr>
        <p:spPr>
          <a:xfrm>
            <a:off x="8316574" y="1147681"/>
            <a:ext cx="560657" cy="526679"/>
          </a:xfrm>
          <a:prstGeom prst="rect">
            <a:avLst/>
          </a:pr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+mn-lt"/>
            </a:endParaRP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C2E5710B-DC46-4793-AA31-B1D78D3C5E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995385" y="1148377"/>
            <a:ext cx="2787039" cy="322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000" b="1" kern="0" dirty="0" smtClean="0">
                <a:solidFill>
                  <a:srgbClr val="636566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2pPr>
            <a:lvl3pPr marL="9144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3pPr>
            <a:lvl4pPr marL="13716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4pPr>
            <a:lvl5pPr marL="1828800" indent="0">
              <a:buNone/>
              <a:defRPr lang="en-IN" sz="2000" b="1" kern="0" dirty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Sub Heading Title</a:t>
            </a:r>
            <a:endParaRPr lang="en-IN" dirty="0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02EC45ED-7736-4840-9DF1-2159DDA241F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82861" y="1599440"/>
            <a:ext cx="2799563" cy="192627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 lang="en-US"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buClr>
                <a:srgbClr val="7670B3"/>
              </a:buClr>
              <a:buSzPct val="150000"/>
              <a:defRPr lang="en-US" sz="16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>
              <a:buClr>
                <a:srgbClr val="7670B3"/>
              </a:buClr>
              <a:buSzPct val="150000"/>
              <a:defRPr lang="en-US" sz="14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50000"/>
              <a:defRPr sz="1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50000"/>
              <a:defRPr sz="1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B6A2AA9-3CCC-4267-9C6D-53C635DD8AA1}"/>
              </a:ext>
            </a:extLst>
          </p:cNvPr>
          <p:cNvSpPr/>
          <p:nvPr userDrawn="1"/>
        </p:nvSpPr>
        <p:spPr>
          <a:xfrm>
            <a:off x="475302" y="3899674"/>
            <a:ext cx="560657" cy="526679"/>
          </a:xfrm>
          <a:prstGeom prst="rect">
            <a:avLst/>
          </a:pr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+mn-lt"/>
            </a:endParaRP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5E8B5212-80BE-4755-9F27-4714B330B5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54113" y="3900370"/>
            <a:ext cx="4847696" cy="322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000" b="1" kern="0" dirty="0" smtClean="0">
                <a:solidFill>
                  <a:srgbClr val="636566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2pPr>
            <a:lvl3pPr marL="9144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3pPr>
            <a:lvl4pPr marL="13716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4pPr>
            <a:lvl5pPr marL="1828800" indent="0">
              <a:buNone/>
              <a:defRPr lang="en-IN" sz="2000" b="1" kern="0" dirty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Sub Heading Title</a:t>
            </a:r>
            <a:endParaRPr lang="en-IN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4D9DCE4C-6C7E-4DCE-8EEE-C2E1368C6B4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41589" y="4351433"/>
            <a:ext cx="4847696" cy="192627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 lang="en-US"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buClr>
                <a:srgbClr val="7670B3"/>
              </a:buClr>
              <a:buSzPct val="150000"/>
              <a:defRPr lang="en-US" sz="16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>
              <a:buClr>
                <a:srgbClr val="7670B3"/>
              </a:buClr>
              <a:buSzPct val="150000"/>
              <a:defRPr lang="en-US" sz="14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50000"/>
              <a:defRPr sz="1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50000"/>
              <a:defRPr sz="1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BC896E5-31A9-4E3D-B1FE-AEC78A882A85}"/>
              </a:ext>
            </a:extLst>
          </p:cNvPr>
          <p:cNvSpPr/>
          <p:nvPr userDrawn="1"/>
        </p:nvSpPr>
        <p:spPr>
          <a:xfrm>
            <a:off x="6277966" y="3899674"/>
            <a:ext cx="560657" cy="526679"/>
          </a:xfrm>
          <a:prstGeom prst="rect">
            <a:avLst/>
          </a:pr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latin typeface="+mn-lt"/>
            </a:endParaRPr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1D066FC1-1C60-4C86-9EC5-57152DC30E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6777" y="3900370"/>
            <a:ext cx="4847696" cy="322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2000" b="1" kern="0" dirty="0" smtClean="0">
                <a:solidFill>
                  <a:srgbClr val="636566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2pPr>
            <a:lvl3pPr marL="9144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3pPr>
            <a:lvl4pPr marL="1371600" indent="0">
              <a:buNone/>
              <a:defRPr lang="en-US" sz="2000" b="1" kern="0" dirty="0" smtClean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4pPr>
            <a:lvl5pPr marL="1828800" indent="0">
              <a:buNone/>
              <a:defRPr lang="en-IN" sz="2000" b="1" kern="0" dirty="0">
                <a:solidFill>
                  <a:srgbClr val="636566"/>
                </a:solidFill>
                <a:latin typeface="Roboto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Sub Heading Title</a:t>
            </a:r>
            <a:endParaRPr lang="en-IN" dirty="0"/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368890CD-A972-40C7-83D6-AE2D711555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44253" y="4351433"/>
            <a:ext cx="4847696" cy="1926279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 lang="en-US"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buClr>
                <a:srgbClr val="7670B3"/>
              </a:buClr>
              <a:buSzPct val="150000"/>
              <a:defRPr lang="en-US" sz="16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>
              <a:buClr>
                <a:srgbClr val="7670B3"/>
              </a:buClr>
              <a:buSzPct val="150000"/>
              <a:defRPr lang="en-US" sz="1400" kern="1200" dirty="0" smtClean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>
              <a:buClr>
                <a:srgbClr val="7670B3"/>
              </a:buClr>
              <a:buSzPct val="150000"/>
              <a:defRPr sz="1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buClr>
                <a:srgbClr val="7670B3"/>
              </a:buClr>
              <a:buSzPct val="150000"/>
              <a:defRPr sz="10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Lorem Ipsum is simply dummy text of the printing and typesetting industry.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670B3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Lorem Ipsum is simply dummy text of the printing and typesetting industry. </a:t>
            </a:r>
            <a:endParaRPr lang="en-IN" dirty="0"/>
          </a:p>
          <a:p>
            <a:pPr lvl="0"/>
            <a:endParaRPr lang="en-IN" dirty="0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538083C-93CD-46E3-8CD2-088E57D50E9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149788"/>
            <a:ext cx="12061767" cy="5254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Heading Goes 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237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7F9DF44A-02C2-40D3-957C-A2DADF995F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30603"/>
            <a:ext cx="10964254" cy="3077416"/>
          </a:xfrm>
          <a:custGeom>
            <a:avLst/>
            <a:gdLst>
              <a:gd name="connsiteX0" fmla="*/ 0 w 11354275"/>
              <a:gd name="connsiteY0" fmla="*/ 0 h 3077416"/>
              <a:gd name="connsiteX1" fmla="*/ 10469211 w 11354275"/>
              <a:gd name="connsiteY1" fmla="*/ 25745 h 3077416"/>
              <a:gd name="connsiteX2" fmla="*/ 11354275 w 11354275"/>
              <a:gd name="connsiteY2" fmla="*/ 1575946 h 3077416"/>
              <a:gd name="connsiteX3" fmla="*/ 10485532 w 11354275"/>
              <a:gd name="connsiteY3" fmla="*/ 3077416 h 3077416"/>
              <a:gd name="connsiteX4" fmla="*/ 0 w 11354275"/>
              <a:gd name="connsiteY4" fmla="*/ 3064850 h 307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4275" h="3077416">
                <a:moveTo>
                  <a:pt x="0" y="0"/>
                </a:moveTo>
                <a:lnTo>
                  <a:pt x="10469211" y="25745"/>
                </a:lnTo>
                <a:lnTo>
                  <a:pt x="11354275" y="1575946"/>
                </a:lnTo>
                <a:lnTo>
                  <a:pt x="10485532" y="3077416"/>
                </a:lnTo>
                <a:lnTo>
                  <a:pt x="0" y="306485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id-ID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7C60B-F89E-4214-878E-A03376727A9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9660" y="5163263"/>
            <a:ext cx="5506339" cy="4921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2600" b="1" kern="1200" dirty="0" smtClean="0">
                <a:solidFill>
                  <a:srgbClr val="A3CA39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>
              <a:defRPr lang="en-US" sz="2600" b="1" kern="1200" dirty="0" smtClean="0">
                <a:solidFill>
                  <a:srgbClr val="A3CA39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>
              <a:defRPr lang="en-US" sz="2600" b="1" kern="1200" dirty="0" smtClean="0">
                <a:solidFill>
                  <a:srgbClr val="A3CA39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>
              <a:defRPr lang="en-US" sz="2600" b="1" kern="1200" dirty="0" smtClean="0">
                <a:solidFill>
                  <a:srgbClr val="A3CA39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>
              <a:defRPr lang="en-IN" sz="2600" b="1" kern="1200" dirty="0">
                <a:solidFill>
                  <a:srgbClr val="A3CA39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PRESENTATION HEADING </a:t>
            </a:r>
            <a:endParaRPr lang="en-IN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DD80D72-5C8E-4752-8A2F-35568E53A5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660" y="5735831"/>
            <a:ext cx="5506339" cy="45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ctr">
              <a:buNone/>
              <a:defRPr lang="en-IN" sz="2600" dirty="0">
                <a:solidFill>
                  <a:srgbClr val="1C3664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/>
            <a:r>
              <a:rPr lang="en-US" dirty="0"/>
              <a:t>By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578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8BB43A-5A0B-420A-9A58-C825F44E92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5" y="4745038"/>
            <a:ext cx="4346575" cy="44225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en-US" sz="2600" b="1" kern="1200" dirty="0" smtClean="0">
                <a:solidFill>
                  <a:srgbClr val="7670B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Email Id Goes Here</a:t>
            </a:r>
            <a:endParaRPr lang="en-IN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336F46CF-897D-4A67-8B9F-7CA37495C57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16125" y="5334698"/>
            <a:ext cx="4346575" cy="442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IN" sz="2600" b="1" kern="1200" dirty="0">
                <a:solidFill>
                  <a:srgbClr val="1C36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Contact Number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194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82F7393-ED6F-4E53-8B8C-959FF4D74C47}"/>
              </a:ext>
            </a:extLst>
          </p:cNvPr>
          <p:cNvSpPr txBox="1">
            <a:spLocks/>
          </p:cNvSpPr>
          <p:nvPr userDrawn="1"/>
        </p:nvSpPr>
        <p:spPr>
          <a:xfrm>
            <a:off x="5854700" y="6559549"/>
            <a:ext cx="482600" cy="365125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743DB-BDE9-4113-BCBA-81874795533C}" type="slidenum">
              <a:rPr lang="en-GB" sz="10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3A7280-4056-4394-8BD7-439E2CFA150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2324" y="6257703"/>
            <a:ext cx="1133951" cy="647921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0363C9-602E-4B3A-9911-B83A5F42FD49}"/>
              </a:ext>
            </a:extLst>
          </p:cNvPr>
          <p:cNvSpPr txBox="1">
            <a:spLocks/>
          </p:cNvSpPr>
          <p:nvPr userDrawn="1"/>
        </p:nvSpPr>
        <p:spPr>
          <a:xfrm>
            <a:off x="16934" y="6559550"/>
            <a:ext cx="4697679" cy="213784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Tejas Networks Limited 2021. All rights reserved.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73E2FBA-1E3B-420B-A88B-7017505A3B46}"/>
              </a:ext>
            </a:extLst>
          </p:cNvPr>
          <p:cNvGrpSpPr/>
          <p:nvPr userDrawn="1"/>
        </p:nvGrpSpPr>
        <p:grpSpPr>
          <a:xfrm>
            <a:off x="10820401" y="-1"/>
            <a:ext cx="1371600" cy="504825"/>
            <a:chOff x="11001375" y="0"/>
            <a:chExt cx="1190625" cy="323850"/>
          </a:xfrm>
        </p:grpSpPr>
        <p:sp>
          <p:nvSpPr>
            <p:cNvPr id="13" name="Trapezoid 12">
              <a:extLst>
                <a:ext uri="{FF2B5EF4-FFF2-40B4-BE49-F238E27FC236}">
                  <a16:creationId xmlns:a16="http://schemas.microsoft.com/office/drawing/2014/main" id="{63B30969-903A-46A8-886A-C2D815558042}"/>
                </a:ext>
              </a:extLst>
            </p:cNvPr>
            <p:cNvSpPr/>
            <p:nvPr userDrawn="1"/>
          </p:nvSpPr>
          <p:spPr>
            <a:xfrm flipV="1">
              <a:off x="11001375" y="0"/>
              <a:ext cx="1190625" cy="163115"/>
            </a:xfrm>
            <a:prstGeom prst="trapezoid">
              <a:avLst>
                <a:gd name="adj" fmla="val 103099"/>
              </a:avLst>
            </a:prstGeom>
            <a:solidFill>
              <a:srgbClr val="7671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6" name="Flowchart: Extract 5">
              <a:extLst>
                <a:ext uri="{FF2B5EF4-FFF2-40B4-BE49-F238E27FC236}">
                  <a16:creationId xmlns:a16="http://schemas.microsoft.com/office/drawing/2014/main" id="{000CE930-E951-466C-961F-33C850A7C9A7}"/>
                </a:ext>
              </a:extLst>
            </p:cNvPr>
            <p:cNvSpPr/>
            <p:nvPr userDrawn="1"/>
          </p:nvSpPr>
          <p:spPr>
            <a:xfrm rot="16200000">
              <a:off x="11874103" y="5953"/>
              <a:ext cx="323850" cy="311944"/>
            </a:xfrm>
            <a:prstGeom prst="flowChartExtract">
              <a:avLst/>
            </a:prstGeom>
            <a:solidFill>
              <a:srgbClr val="A6CE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  <a:endParaRPr lang="en-IN" dirty="0"/>
            </a:p>
          </p:txBody>
        </p:sp>
      </p:grpSp>
    </p:spTree>
    <p:extLst>
      <p:ext uri="{BB962C8B-B14F-4D97-AF65-F5344CB8AC3E}">
        <p14:creationId xmlns:p14="http://schemas.microsoft.com/office/powerpoint/2010/main" val="76782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721" r:id="rId2"/>
    <p:sldLayoutId id="2147483717" r:id="rId3"/>
    <p:sldLayoutId id="2147483712" r:id="rId4"/>
    <p:sldLayoutId id="2147483713" r:id="rId5"/>
    <p:sldLayoutId id="2147483722" r:id="rId6"/>
    <p:sldLayoutId id="2147483718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FF2B5EF4-FFF2-40B4-BE49-F238E27FC236}">
                <a16:creationId xmlns:a16="http://schemas.microsoft.com/office/drawing/2014/main" id="{57CDE4C9-CFA8-423C-B489-D7BBD7AD5E22}"/>
              </a:ext>
            </a:extLst>
          </p:cNvPr>
          <p:cNvSpPr>
            <a:spLocks/>
          </p:cNvSpPr>
          <p:nvPr userDrawn="1"/>
        </p:nvSpPr>
        <p:spPr bwMode="auto">
          <a:xfrm>
            <a:off x="10458502" y="416963"/>
            <a:ext cx="1733498" cy="4083538"/>
          </a:xfrm>
          <a:custGeom>
            <a:avLst/>
            <a:gdLst>
              <a:gd name="T0" fmla="*/ 391 w 391"/>
              <a:gd name="T1" fmla="*/ 0 h 930"/>
              <a:gd name="T2" fmla="*/ 0 w 391"/>
              <a:gd name="T3" fmla="*/ 232 h 930"/>
              <a:gd name="T4" fmla="*/ 391 w 391"/>
              <a:gd name="T5" fmla="*/ 930 h 930"/>
              <a:gd name="T6" fmla="*/ 391 w 391"/>
              <a:gd name="T7" fmla="*/ 0 h 930"/>
              <a:gd name="connsiteX0" fmla="*/ 10097 w 10097"/>
              <a:gd name="connsiteY0" fmla="*/ 0 h 10000"/>
              <a:gd name="connsiteX1" fmla="*/ 0 w 10097"/>
              <a:gd name="connsiteY1" fmla="*/ 2547 h 10000"/>
              <a:gd name="connsiteX2" fmla="*/ 10097 w 10097"/>
              <a:gd name="connsiteY2" fmla="*/ 10000 h 10000"/>
              <a:gd name="connsiteX3" fmla="*/ 10097 w 10097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7" h="10000">
                <a:moveTo>
                  <a:pt x="10097" y="0"/>
                </a:moveTo>
                <a:lnTo>
                  <a:pt x="0" y="2547"/>
                </a:lnTo>
                <a:lnTo>
                  <a:pt x="10097" y="10000"/>
                </a:lnTo>
                <a:lnTo>
                  <a:pt x="10097" y="0"/>
                </a:lnTo>
                <a:close/>
              </a:path>
            </a:pathLst>
          </a:custGeom>
          <a:solidFill>
            <a:srgbClr val="7670B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dirty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53AA69F5-5170-46E3-BC4C-D8AEEA830A73}"/>
              </a:ext>
            </a:extLst>
          </p:cNvPr>
          <p:cNvSpPr>
            <a:spLocks/>
          </p:cNvSpPr>
          <p:nvPr userDrawn="1"/>
        </p:nvSpPr>
        <p:spPr bwMode="auto">
          <a:xfrm>
            <a:off x="9505950" y="1456838"/>
            <a:ext cx="1845315" cy="2379601"/>
          </a:xfrm>
          <a:custGeom>
            <a:avLst/>
            <a:gdLst>
              <a:gd name="T0" fmla="*/ 0 w 411"/>
              <a:gd name="T1" fmla="*/ 0 h 530"/>
              <a:gd name="T2" fmla="*/ 306 w 411"/>
              <a:gd name="T3" fmla="*/ 530 h 530"/>
              <a:gd name="T4" fmla="*/ 411 w 411"/>
              <a:gd name="T5" fmla="*/ 349 h 530"/>
              <a:gd name="T6" fmla="*/ 214 w 411"/>
              <a:gd name="T7" fmla="*/ 0 h 530"/>
              <a:gd name="T8" fmla="*/ 0 w 411"/>
              <a:gd name="T9" fmla="*/ 0 h 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" h="530">
                <a:moveTo>
                  <a:pt x="0" y="0"/>
                </a:moveTo>
                <a:lnTo>
                  <a:pt x="306" y="530"/>
                </a:lnTo>
                <a:lnTo>
                  <a:pt x="411" y="349"/>
                </a:lnTo>
                <a:lnTo>
                  <a:pt x="214" y="0"/>
                </a:lnTo>
                <a:lnTo>
                  <a:pt x="0" y="0"/>
                </a:lnTo>
                <a:close/>
              </a:path>
            </a:pathLst>
          </a:custGeom>
          <a:solidFill>
            <a:srgbClr val="A3CA39"/>
          </a:solidFill>
          <a:ln w="301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A5DE2D-0A1D-43B6-92FD-C25C9F597078}"/>
              </a:ext>
            </a:extLst>
          </p:cNvPr>
          <p:cNvCxnSpPr/>
          <p:nvPr userDrawn="1"/>
        </p:nvCxnSpPr>
        <p:spPr>
          <a:xfrm>
            <a:off x="6543041" y="4772558"/>
            <a:ext cx="0" cy="1727200"/>
          </a:xfrm>
          <a:prstGeom prst="line">
            <a:avLst/>
          </a:prstGeom>
          <a:ln w="19050">
            <a:solidFill>
              <a:srgbClr val="B23E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C13715D-9436-456C-A4A3-B67654AA8DB8}"/>
              </a:ext>
            </a:extLst>
          </p:cNvPr>
          <p:cNvSpPr txBox="1">
            <a:spLocks/>
          </p:cNvSpPr>
          <p:nvPr userDrawn="1"/>
        </p:nvSpPr>
        <p:spPr>
          <a:xfrm>
            <a:off x="16934" y="6559550"/>
            <a:ext cx="4697679" cy="213784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sz="10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Tejas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Networks Limited 2021. 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010" y="4772558"/>
            <a:ext cx="3022839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95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5611EF6E-F24E-4B40-9154-5CD2D5642688}"/>
              </a:ext>
            </a:extLst>
          </p:cNvPr>
          <p:cNvSpPr/>
          <p:nvPr userDrawn="1"/>
        </p:nvSpPr>
        <p:spPr>
          <a:xfrm>
            <a:off x="7440538" y="0"/>
            <a:ext cx="4751462" cy="6858000"/>
          </a:xfrm>
          <a:custGeom>
            <a:avLst/>
            <a:gdLst>
              <a:gd name="connsiteX0" fmla="*/ 0 w 4751462"/>
              <a:gd name="connsiteY0" fmla="*/ 1871529 h 6887910"/>
              <a:gd name="connsiteX1" fmla="*/ 4751462 w 4751462"/>
              <a:gd name="connsiteY1" fmla="*/ 0 h 6887910"/>
              <a:gd name="connsiteX2" fmla="*/ 4751462 w 4751462"/>
              <a:gd name="connsiteY2" fmla="*/ 6887910 h 6887910"/>
              <a:gd name="connsiteX3" fmla="*/ 0 w 4751462"/>
              <a:gd name="connsiteY3" fmla="*/ 1871529 h 688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51462" h="6887910">
                <a:moveTo>
                  <a:pt x="0" y="1871529"/>
                </a:moveTo>
                <a:lnTo>
                  <a:pt x="4751462" y="0"/>
                </a:lnTo>
                <a:lnTo>
                  <a:pt x="4751462" y="6887910"/>
                </a:lnTo>
                <a:lnTo>
                  <a:pt x="0" y="1871529"/>
                </a:lnTo>
                <a:close/>
              </a:path>
            </a:pathLst>
          </a:custGeom>
          <a:solidFill>
            <a:srgbClr val="7671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050EED-5675-4B45-946F-85B31DD9D121}"/>
              </a:ext>
            </a:extLst>
          </p:cNvPr>
          <p:cNvSpPr txBox="1"/>
          <p:nvPr userDrawn="1"/>
        </p:nvSpPr>
        <p:spPr>
          <a:xfrm>
            <a:off x="8342218" y="1553072"/>
            <a:ext cx="35411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5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Thank you!</a:t>
            </a:r>
            <a:endParaRPr lang="en-US" sz="5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Contacts us:">
            <a:extLst>
              <a:ext uri="{FF2B5EF4-FFF2-40B4-BE49-F238E27FC236}">
                <a16:creationId xmlns:a16="http://schemas.microsoft.com/office/drawing/2014/main" id="{C4F52FFF-EA15-4BFB-AD8B-4ABC69F8E5B0}"/>
              </a:ext>
            </a:extLst>
          </p:cNvPr>
          <p:cNvSpPr txBox="1">
            <a:spLocks/>
          </p:cNvSpPr>
          <p:nvPr userDrawn="1"/>
        </p:nvSpPr>
        <p:spPr>
          <a:xfrm>
            <a:off x="795476" y="3868306"/>
            <a:ext cx="3919137" cy="4925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 Us:</a:t>
            </a:r>
            <a:endParaRPr lang="en-IN" sz="3600" dirty="0">
              <a:solidFill>
                <a:schemeClr val="tx1">
                  <a:lumMod val="95000"/>
                  <a:lumOff val="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A69FC06-75D9-4900-B55E-86FC76CB71F0}"/>
              </a:ext>
            </a:extLst>
          </p:cNvPr>
          <p:cNvSpPr txBox="1">
            <a:spLocks/>
          </p:cNvSpPr>
          <p:nvPr userDrawn="1"/>
        </p:nvSpPr>
        <p:spPr>
          <a:xfrm>
            <a:off x="16934" y="6559550"/>
            <a:ext cx="4697679" cy="213784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Tejas Networks Limited 2021. All rights reserved.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7A3EB3D-A0A5-4758-8C26-0FBA94F0D230}"/>
              </a:ext>
            </a:extLst>
          </p:cNvPr>
          <p:cNvSpPr/>
          <p:nvPr userDrawn="1"/>
        </p:nvSpPr>
        <p:spPr>
          <a:xfrm>
            <a:off x="7440538" y="1863725"/>
            <a:ext cx="4751462" cy="4994275"/>
          </a:xfrm>
          <a:custGeom>
            <a:avLst/>
            <a:gdLst>
              <a:gd name="connsiteX0" fmla="*/ 0 w 4751462"/>
              <a:gd name="connsiteY0" fmla="*/ 0 h 5007835"/>
              <a:gd name="connsiteX1" fmla="*/ 2452643 w 4751462"/>
              <a:gd name="connsiteY1" fmla="*/ 5007835 h 5007835"/>
              <a:gd name="connsiteX2" fmla="*/ 4751462 w 4751462"/>
              <a:gd name="connsiteY2" fmla="*/ 5007835 h 5007835"/>
              <a:gd name="connsiteX3" fmla="*/ 0 w 4751462"/>
              <a:gd name="connsiteY3" fmla="*/ 0 h 5007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51462" h="5007835">
                <a:moveTo>
                  <a:pt x="0" y="0"/>
                </a:moveTo>
                <a:lnTo>
                  <a:pt x="2452643" y="5007835"/>
                </a:lnTo>
                <a:lnTo>
                  <a:pt x="4751462" y="5007835"/>
                </a:lnTo>
                <a:lnTo>
                  <a:pt x="0" y="0"/>
                </a:lnTo>
                <a:close/>
              </a:path>
            </a:pathLst>
          </a:custGeom>
          <a:solidFill>
            <a:srgbClr val="A5C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985"/>
            <a:ext cx="4522664" cy="258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34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ing@tejasnetworks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428E33A9-7635-483E-AD2E-AE5FA364CD1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" r="343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DAD3D-BB66-4AC8-9D28-220CD73FB4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9660" y="4977734"/>
            <a:ext cx="5506339" cy="492125"/>
          </a:xfrm>
        </p:spPr>
        <p:txBody>
          <a:bodyPr/>
          <a:lstStyle/>
          <a:p>
            <a:r>
              <a:rPr lang="en-GB" sz="3200" dirty="0">
                <a:solidFill>
                  <a:srgbClr val="7670B3"/>
                </a:solidFill>
              </a:rPr>
              <a:t>RIS Activity @ </a:t>
            </a:r>
            <a:r>
              <a:rPr lang="en-GB" sz="3200" dirty="0" err="1">
                <a:solidFill>
                  <a:srgbClr val="7670B3"/>
                </a:solidFill>
              </a:rPr>
              <a:t>Tejas</a:t>
            </a:r>
            <a:endParaRPr lang="en-IN" sz="3200" dirty="0">
              <a:solidFill>
                <a:srgbClr val="7670B3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551B24-6C46-45D5-A2EB-5D0A253CEE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9660" y="5735831"/>
            <a:ext cx="5506339" cy="940770"/>
          </a:xfrm>
        </p:spPr>
        <p:txBody>
          <a:bodyPr/>
          <a:lstStyle/>
          <a:p>
            <a:r>
              <a:rPr lang="en-GB" b="1" dirty="0" err="1">
                <a:solidFill>
                  <a:srgbClr val="A3CA39"/>
                </a:solidFill>
                <a:latin typeface="Roboto"/>
              </a:rPr>
              <a:t>Jishnu</a:t>
            </a:r>
            <a:r>
              <a:rPr lang="en-GB" b="1" dirty="0">
                <a:solidFill>
                  <a:srgbClr val="A3CA39"/>
                </a:solidFill>
                <a:latin typeface="Roboto"/>
              </a:rPr>
              <a:t> </a:t>
            </a:r>
            <a:r>
              <a:rPr lang="en-GB" b="1" dirty="0" err="1">
                <a:solidFill>
                  <a:srgbClr val="A3CA39"/>
                </a:solidFill>
                <a:latin typeface="Roboto"/>
              </a:rPr>
              <a:t>Aravindakshan</a:t>
            </a:r>
            <a:endParaRPr lang="en-GB" b="1" dirty="0">
              <a:solidFill>
                <a:srgbClr val="A3CA39"/>
              </a:solidFill>
              <a:latin typeface="Roboto"/>
            </a:endParaRPr>
          </a:p>
          <a:p>
            <a:r>
              <a:rPr lang="en-GB" b="1" dirty="0">
                <a:solidFill>
                  <a:srgbClr val="A3CA39"/>
                </a:solidFill>
                <a:latin typeface="Roboto"/>
              </a:rPr>
              <a:t>March 2025</a:t>
            </a:r>
            <a:endParaRPr lang="en-IN" b="1" dirty="0">
              <a:solidFill>
                <a:srgbClr val="A3CA39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7406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05B935-6FC4-4915-B415-269435F15C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000" dirty="0"/>
              <a:t>Studying Controlled passive RIS (CPRIS) for outdoor scenario</a:t>
            </a:r>
          </a:p>
          <a:p>
            <a:r>
              <a:rPr lang="en-US" sz="2000" dirty="0"/>
              <a:t>Working closely with academia to build next generation of CPRIS</a:t>
            </a:r>
          </a:p>
          <a:p>
            <a:pPr lvl="1"/>
            <a:r>
              <a:rPr lang="en-US" sz="1800" dirty="0"/>
              <a:t>Understanding various type of CPRIS</a:t>
            </a:r>
          </a:p>
          <a:p>
            <a:pPr lvl="1"/>
            <a:r>
              <a:rPr lang="en-US" sz="1800" dirty="0"/>
              <a:t>Theoretical modelling of CPRIS for outdoor scenario</a:t>
            </a:r>
          </a:p>
          <a:p>
            <a:pPr lvl="1"/>
            <a:r>
              <a:rPr lang="en-US" sz="1800" dirty="0"/>
              <a:t>Joint testing of CPRIS in lab and field </a:t>
            </a:r>
          </a:p>
          <a:p>
            <a:r>
              <a:rPr lang="en-US" sz="2000" dirty="0"/>
              <a:t>Validating the simulation model for CPRIS </a:t>
            </a:r>
          </a:p>
          <a:p>
            <a:r>
              <a:rPr lang="en-US" sz="2000" dirty="0"/>
              <a:t>Conducting measurements in lab to understand RF level issues.</a:t>
            </a:r>
          </a:p>
          <a:p>
            <a:r>
              <a:rPr lang="en-US" sz="2000" dirty="0"/>
              <a:t>Researching next generation of RIS.</a:t>
            </a:r>
          </a:p>
          <a:p>
            <a:r>
              <a:rPr lang="en-US" sz="2000" dirty="0"/>
              <a:t>Working with TSDSI (3GPP ?) for RIS standardization</a:t>
            </a:r>
            <a:endParaRPr lang="en-IN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35C56-50D5-4EE8-B831-C55230CE9C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RIS activity at Tejas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603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RIS lab measurements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034C95-DD27-4F23-99B6-37BB93A4E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491" y="1634836"/>
            <a:ext cx="3837709" cy="38377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49AC6-B0E9-45F3-B118-C153C4A4B4EE}"/>
              </a:ext>
            </a:extLst>
          </p:cNvPr>
          <p:cNvSpPr txBox="1"/>
          <p:nvPr/>
        </p:nvSpPr>
        <p:spPr>
          <a:xfrm>
            <a:off x="2355273" y="5780398"/>
            <a:ext cx="2660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S11 measurements</a:t>
            </a:r>
            <a:endParaRPr lang="en-IN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208B84-6BC0-4BC1-93E8-AD8BDE889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691" y="1627908"/>
            <a:ext cx="3719945" cy="37199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434BA2-B18C-4CE4-B642-41E30461A116}"/>
              </a:ext>
            </a:extLst>
          </p:cNvPr>
          <p:cNvSpPr txBox="1"/>
          <p:nvPr/>
        </p:nvSpPr>
        <p:spPr>
          <a:xfrm>
            <a:off x="7523018" y="5780398"/>
            <a:ext cx="2660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S21 measurements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20243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C00D1-CAF8-439F-962F-E099E88E1D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4184" y="4650908"/>
            <a:ext cx="5262980" cy="442259"/>
          </a:xfrm>
        </p:spPr>
        <p:txBody>
          <a:bodyPr/>
          <a:lstStyle/>
          <a:p>
            <a:r>
              <a:rPr lang="en-US" dirty="0">
                <a:latin typeface="Roboto"/>
                <a:cs typeface="Segoe UI" panose="020B0502040204020203" pitchFamily="34" charset="0"/>
                <a:hlinkClick r:id="rId2"/>
              </a:rPr>
              <a:t>Email id here</a:t>
            </a:r>
            <a:endParaRPr lang="en-US" dirty="0">
              <a:latin typeface="Roboto"/>
              <a:cs typeface="Segoe UI" panose="020B0502040204020203" pitchFamily="34" charset="0"/>
            </a:endParaRPr>
          </a:p>
          <a:p>
            <a:endParaRPr lang="en-IN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40931B9-FC83-4A3C-9C57-781182931D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4184" y="5240568"/>
            <a:ext cx="4346575" cy="442259"/>
          </a:xfrm>
        </p:spPr>
        <p:txBody>
          <a:bodyPr/>
          <a:lstStyle/>
          <a:p>
            <a:r>
              <a:rPr lang="en-US" dirty="0">
                <a:latin typeface="Roboto"/>
                <a:cs typeface="Segoe UI" panose="020B0502040204020203" pitchFamily="34" charset="0"/>
              </a:rPr>
              <a:t>Contact Number here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244934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2021" id="{066DA58B-EBFA-46E5-A90A-0821B1B0B5B6}" vid="{E4A85568-D358-4625-A3AC-2C8577FA1B6B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2021" id="{066DA58B-EBFA-46E5-A90A-0821B1B0B5B6}" vid="{352AABD8-F6DF-4C39-8700-EA578DF99CE5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2021" id="{066DA58B-EBFA-46E5-A90A-0821B1B0B5B6}" vid="{AF91E23A-5F0B-43CA-BBA7-E568E935D3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Presentation_2021</Template>
  <TotalTime>1732</TotalTime>
  <Words>96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Courier New</vt:lpstr>
      <vt:lpstr>Roboto</vt:lpstr>
      <vt:lpstr>Segoe UI</vt:lpstr>
      <vt:lpstr>Wingdings</vt:lpstr>
      <vt:lpstr>Master 1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India</dc:creator>
  <cp:lastModifiedBy>India</cp:lastModifiedBy>
  <cp:revision>5</cp:revision>
  <dcterms:created xsi:type="dcterms:W3CDTF">2025-03-12T07:26:52Z</dcterms:created>
  <dcterms:modified xsi:type="dcterms:W3CDTF">2025-03-13T12:19:09Z</dcterms:modified>
</cp:coreProperties>
</file>